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89068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17ECA-070E-47EC-BAAB-BF29A756C9F5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42793-07AA-444D-A755-BADDBC9709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23.9 million children ages 2 to 19 are overweight or obese; 33.0% of boys and 30.4% of girls. Of these children, 12.7 million are obese; 18.6% of boys and 15.0% of girls. </a:t>
            </a:r>
          </a:p>
          <a:p>
            <a:r>
              <a:rPr lang="en-US" dirty="0" smtClean="0"/>
              <a:t>*1/3</a:t>
            </a:r>
            <a:r>
              <a:rPr lang="en-US" baseline="0" dirty="0" smtClean="0"/>
              <a:t> of American children are obese: 74 million children*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BMI of 25.0 kg/m2 and </a:t>
            </a:r>
          </a:p>
          <a:p>
            <a:r>
              <a:rPr lang="en-US" dirty="0" smtClean="0"/>
              <a:t>higher: </a:t>
            </a:r>
          </a:p>
          <a:p>
            <a:r>
              <a:rPr lang="en-US" dirty="0" smtClean="0"/>
              <a:t>- 79.9 million men. </a:t>
            </a:r>
          </a:p>
          <a:p>
            <a:r>
              <a:rPr lang="en-US" dirty="0" smtClean="0"/>
              <a:t>- 74.8 million women. </a:t>
            </a:r>
          </a:p>
          <a:p>
            <a:r>
              <a:rPr lang="en-US" dirty="0" smtClean="0"/>
              <a:t>Of these, 78.4 million </a:t>
            </a:r>
          </a:p>
          <a:p>
            <a:r>
              <a:rPr lang="en-US" dirty="0" smtClean="0"/>
              <a:t>are obese (BMI of 30.0 </a:t>
            </a:r>
          </a:p>
          <a:p>
            <a:r>
              <a:rPr lang="en-US" dirty="0" smtClean="0"/>
              <a:t>kg/m2 and higher): </a:t>
            </a:r>
          </a:p>
          <a:p>
            <a:r>
              <a:rPr lang="en-US" dirty="0" smtClean="0"/>
              <a:t>- 36.8 million men. </a:t>
            </a:r>
          </a:p>
          <a:p>
            <a:r>
              <a:rPr lang="en-US" dirty="0" smtClean="0"/>
              <a:t>- 41.6 million women. </a:t>
            </a:r>
          </a:p>
          <a:p>
            <a:r>
              <a:rPr lang="en-US" dirty="0" smtClean="0"/>
              <a:t>*Half</a:t>
            </a:r>
            <a:r>
              <a:rPr lang="en-US" baseline="0" dirty="0" smtClean="0"/>
              <a:t> of the American population is obese* 316,148,990 people as of July 4</a:t>
            </a:r>
            <a:r>
              <a:rPr lang="en-US" baseline="30000" dirty="0" smtClean="0"/>
              <a:t>th</a:t>
            </a:r>
            <a:r>
              <a:rPr lang="en-US" baseline="0" dirty="0" smtClean="0"/>
              <a:t>,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-Being fat was seen as a good thing throughout time because</a:t>
            </a:r>
            <a:r>
              <a:rPr lang="en-US" baseline="0" dirty="0" smtClean="0"/>
              <a:t> of the worldwide scarcity of food, if you were fat you were perceived as rich. </a:t>
            </a:r>
          </a:p>
          <a:p>
            <a:r>
              <a:rPr lang="en-US" baseline="0" dirty="0" smtClean="0"/>
              <a:t>-Until the 1800’s when being fat became aesthetically unappealing.</a:t>
            </a:r>
          </a:p>
          <a:p>
            <a:r>
              <a:rPr lang="en-US" baseline="0" dirty="0" smtClean="0"/>
              <a:t>-In some cultures today being fat is still considered desirable.</a:t>
            </a:r>
          </a:p>
          <a:p>
            <a:r>
              <a:rPr lang="en-US" baseline="0" dirty="0" smtClean="0"/>
              <a:t>-After WWII obesity started becoming a health risk because there became a decrease in exercise due to the sense of security citizens felt along with the baby boom.</a:t>
            </a:r>
          </a:p>
          <a:p>
            <a:r>
              <a:rPr lang="en-US" baseline="0" dirty="0" smtClean="0"/>
              <a:t>-Because of its correlation with chronic kidney disease, obesity became a disease in the 60’s.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(After first bullet) Researchers in Europe first searched for causes and specific health risks related with extreme</a:t>
            </a:r>
            <a:r>
              <a:rPr lang="en-US" baseline="0" dirty="0" smtClean="0"/>
              <a:t> weight-gain/obesity.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-(1970’s): Obesity rates in children and adults became notable at 5.0% in children and 14% in adults.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-------------------------------------------------------------------------------------------------------------------------------------------------------------------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-(1980’s): Obesity rates in children rose to 10.7% and 23% in adults.</a:t>
            </a:r>
          </a:p>
          <a:p>
            <a:r>
              <a:rPr lang="en-US" dirty="0" smtClean="0"/>
              <a:t>-</a:t>
            </a:r>
            <a:r>
              <a:rPr lang="en-US" dirty="0" smtClean="0"/>
              <a:t>Type 2 Diabetes is a diabetes in which due to high blood glucose levels cause a</a:t>
            </a:r>
            <a:r>
              <a:rPr lang="en-US" baseline="0" dirty="0" smtClean="0"/>
              <a:t> resistance to insulin which causes insulin deficiency, whereas Type 1 diabetes is an absolute insulin deficiency due to the destruction of islet, or hormone producing cells in the pancreas</a:t>
            </a:r>
            <a:r>
              <a:rPr lang="en-US" baseline="0" dirty="0" smtClean="0"/>
              <a:t>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-------------------------------------------------------------------------------------------------------------------------------------------------------------------</a:t>
            </a:r>
            <a:endParaRPr lang="en-US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-(1990’s): </a:t>
            </a:r>
            <a:r>
              <a:rPr lang="en-US" dirty="0" smtClean="0"/>
              <a:t>Obesity rates in children rose to 16% and 32% in adults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Children and adults living in low-income, low-education and high-unemployment households have the highest obesity rates as well as non-Hispanic black men and women having the highest obesity rates.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-High blood pressure is the #1</a:t>
            </a:r>
            <a:r>
              <a:rPr lang="en-US" baseline="0" dirty="0" smtClean="0"/>
              <a:t> cause of death in Americans 25+</a:t>
            </a:r>
          </a:p>
          <a:p>
            <a:r>
              <a:rPr lang="en-US" baseline="0" dirty="0" smtClean="0"/>
              <a:t>-90% of worldwide diabetes cases are type 2 diabetes</a:t>
            </a:r>
          </a:p>
          <a:p>
            <a:r>
              <a:rPr lang="en-US" baseline="0" dirty="0" smtClean="0"/>
              <a:t>-High Cholesterol is one of the leading causes of heart attacks and strokes, where the main heart arteries are clogged with fat.</a:t>
            </a:r>
          </a:p>
          <a:p>
            <a:r>
              <a:rPr lang="en-US" baseline="0" dirty="0" smtClean="0"/>
              <a:t>-Obesity contributes to skin, pancreatic, breast, colon, kidney, esophagus, and thyroid cancers.</a:t>
            </a:r>
          </a:p>
          <a:p>
            <a:r>
              <a:rPr lang="en-US" baseline="0" dirty="0" smtClean="0"/>
              <a:t>-Obesity causes an imbalance of hormone </a:t>
            </a:r>
            <a:r>
              <a:rPr lang="en-US" baseline="0" dirty="0" smtClean="0"/>
              <a:t>levels which can lead to infertility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-Developed by First Lady Michelle Obama</a:t>
            </a:r>
          </a:p>
          <a:p>
            <a:pPr lvl="1"/>
            <a:r>
              <a:rPr lang="en-US" dirty="0" smtClean="0"/>
              <a:t>-Combats childhood obesity with exercise</a:t>
            </a:r>
          </a:p>
          <a:p>
            <a:pPr lvl="1"/>
            <a:r>
              <a:rPr lang="en-US" dirty="0" smtClean="0"/>
              <a:t>-Promotes the 60 minutes of play per day lifestyle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42793-07AA-444D-A755-BADDBC97097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180983F-7FE9-47E1-A99C-FE0F4CC2C45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17D7383-BA5E-46E9-8E82-32EAA6A69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F4t8zL6F0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smove.gov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OBESITY AND 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Nicholas Marshall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and Political Parties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Democrats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Proposed the “Let’s Move!” Campaign</a:t>
            </a:r>
          </a:p>
          <a:p>
            <a:r>
              <a:rPr lang="en-US" dirty="0" smtClean="0"/>
              <a:t>Support the NFL “Play 60” Campaign</a:t>
            </a:r>
          </a:p>
          <a:p>
            <a:r>
              <a:rPr lang="en-US" dirty="0" smtClean="0"/>
              <a:t>Proposed a national trans-fat ban</a:t>
            </a:r>
          </a:p>
          <a:p>
            <a:r>
              <a:rPr lang="en-US" dirty="0" smtClean="0"/>
              <a:t>Promote healthcare to assist obese people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Republicans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Feel that the individual is responsible for his/her health</a:t>
            </a:r>
          </a:p>
          <a:p>
            <a:r>
              <a:rPr lang="en-US" dirty="0" smtClean="0"/>
              <a:t>Think that h</a:t>
            </a:r>
            <a:r>
              <a:rPr lang="en-US" dirty="0" smtClean="0"/>
              <a:t>ealthcare </a:t>
            </a:r>
            <a:r>
              <a:rPr lang="en-US" dirty="0" smtClean="0"/>
              <a:t>should be reformed for people to receive adequate treatment</a:t>
            </a:r>
          </a:p>
          <a:p>
            <a:r>
              <a:rPr lang="en-US" dirty="0" smtClean="0"/>
              <a:t>Want m</a:t>
            </a:r>
            <a:r>
              <a:rPr lang="en-US" dirty="0" smtClean="0"/>
              <a:t>ore </a:t>
            </a:r>
            <a:r>
              <a:rPr lang="en-US" dirty="0" smtClean="0"/>
              <a:t>spending towards businesses that promote health and fitness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ouring-on-pounds.jpg (500×52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267200"/>
            <a:ext cx="2472137" cy="25908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and Mass Media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Pouring On the Pounds? – Sugary Drink Campaign</a:t>
            </a:r>
          </a:p>
          <a:p>
            <a:pPr lvl="1"/>
            <a:r>
              <a:rPr lang="en-US" dirty="0" smtClean="0">
                <a:hlinkClick r:id="rId3"/>
              </a:rPr>
              <a:t>https://www.youtube.com/watch?v=-F4t8zL6F0c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pr057-09-poster1.gif (335×353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98618"/>
            <a:ext cx="2133600" cy="2559382"/>
          </a:xfrm>
          <a:prstGeom prst="rect">
            <a:avLst/>
          </a:prstGeom>
          <a:noFill/>
        </p:spPr>
      </p:pic>
      <p:pic>
        <p:nvPicPr>
          <p:cNvPr id="1030" name="Picture 6" descr="080210soda1.jpg (640×633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5536"/>
            <a:ext cx="2590800" cy="2562464"/>
          </a:xfrm>
          <a:prstGeom prst="rect">
            <a:avLst/>
          </a:prstGeom>
          <a:noFill/>
        </p:spPr>
      </p:pic>
      <p:pic>
        <p:nvPicPr>
          <p:cNvPr id="1032" name="Picture 8" descr="sugardrinks.jpg (477×500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4648200"/>
            <a:ext cx="20574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and Mass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Let’s Move! Campaign</a:t>
            </a:r>
          </a:p>
          <a:p>
            <a:pPr lvl="1"/>
            <a:r>
              <a:rPr lang="en-US" dirty="0" smtClean="0"/>
              <a:t>Developed by First Lady Michelle Obama</a:t>
            </a:r>
          </a:p>
          <a:p>
            <a:pPr lvl="1"/>
            <a:r>
              <a:rPr lang="en-US" dirty="0" smtClean="0"/>
              <a:t>Combats childhood obesity with exercise</a:t>
            </a:r>
          </a:p>
          <a:p>
            <a:pPr lvl="1"/>
            <a:r>
              <a:rPr lang="en-US" dirty="0" smtClean="0"/>
              <a:t>Promotes the 60 minutes of play per day lifestyle</a:t>
            </a:r>
          </a:p>
          <a:p>
            <a:pPr lvl="1"/>
            <a:r>
              <a:rPr lang="en-US" dirty="0" smtClean="0">
                <a:hlinkClick r:id="rId3"/>
              </a:rPr>
              <a:t>http://www.letsmove.gov/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3794" name="Picture 2" descr="letsmove_pantone_bkgd.jpg (1329×1326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981200"/>
            <a:ext cx="3434689" cy="34269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already know about obesity?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1: How many children ages 2-19 are overweight or obese?</a:t>
            </a:r>
          </a:p>
          <a:p>
            <a:r>
              <a:rPr lang="en-US" dirty="0" smtClean="0"/>
              <a:t>A. 10 million</a:t>
            </a:r>
          </a:p>
          <a:p>
            <a:r>
              <a:rPr lang="en-US" dirty="0" smtClean="0"/>
              <a:t>B. 15 million </a:t>
            </a:r>
          </a:p>
          <a:p>
            <a:r>
              <a:rPr lang="en-US" dirty="0" smtClean="0"/>
              <a:t>C. 24 million</a:t>
            </a:r>
          </a:p>
          <a:p>
            <a:r>
              <a:rPr lang="en-US" dirty="0" smtClean="0"/>
              <a:t>D. 32 million</a:t>
            </a:r>
          </a:p>
          <a:p>
            <a:r>
              <a:rPr lang="en-US" dirty="0" smtClean="0"/>
              <a:t>Answer: C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already know about obesity?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2: Among Americans ages 20+, how many are overweight or obese?</a:t>
            </a:r>
          </a:p>
          <a:p>
            <a:r>
              <a:rPr lang="en-US" dirty="0" smtClean="0"/>
              <a:t>A. 25 million</a:t>
            </a:r>
          </a:p>
          <a:p>
            <a:r>
              <a:rPr lang="en-US" dirty="0" smtClean="0"/>
              <a:t>B. 50 million</a:t>
            </a:r>
          </a:p>
          <a:p>
            <a:r>
              <a:rPr lang="en-US" dirty="0" smtClean="0"/>
              <a:t>C. 120 million</a:t>
            </a:r>
          </a:p>
          <a:p>
            <a:r>
              <a:rPr lang="en-US" dirty="0" smtClean="0"/>
              <a:t>D. 155 million</a:t>
            </a:r>
          </a:p>
          <a:p>
            <a:r>
              <a:rPr lang="en-US" dirty="0" smtClean="0"/>
              <a:t>E. 175 million</a:t>
            </a:r>
          </a:p>
          <a:p>
            <a:r>
              <a:rPr lang="en-US" dirty="0" smtClean="0"/>
              <a:t>Answer: D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already know about obesity?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smtClean="0"/>
              <a:t>3: </a:t>
            </a:r>
            <a:r>
              <a:rPr lang="en-US" dirty="0" smtClean="0"/>
              <a:t>What should one portion of vegetables, proteins, carbohydrates, and fats look like on a plate?</a:t>
            </a:r>
          </a:p>
          <a:p>
            <a:r>
              <a:rPr lang="en-US" dirty="0" smtClean="0"/>
              <a:t>A. 2 palms, 1 palm, 1 fist, ½ thumb</a:t>
            </a:r>
          </a:p>
          <a:p>
            <a:r>
              <a:rPr lang="en-US" dirty="0" smtClean="0"/>
              <a:t>B. 1 palm, 1 palm, ½ fist, 1 thumb</a:t>
            </a:r>
          </a:p>
          <a:p>
            <a:r>
              <a:rPr lang="en-US" dirty="0" smtClean="0"/>
              <a:t>C. 2 palms, 2 palms, 1 palm, 1 fist</a:t>
            </a:r>
          </a:p>
          <a:p>
            <a:r>
              <a:rPr lang="en-US" dirty="0" smtClean="0"/>
              <a:t>D. 3 palms, ½ palm, ½ fist, none</a:t>
            </a:r>
          </a:p>
          <a:p>
            <a:r>
              <a:rPr lang="en-US" dirty="0" smtClean="0"/>
              <a:t>Answer: A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Obesity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food supply occurred after the technological advancements of the 17 and 1800’s.</a:t>
            </a:r>
          </a:p>
          <a:p>
            <a:pPr lvl="1"/>
            <a:r>
              <a:rPr lang="en-US" dirty="0" smtClean="0"/>
              <a:t>Initially good outcomes such as increased longevity and body size, due to the balance of exercise with more food.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After WWII, obesity started becoming a health risk.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Obesity became an official disease in the 1960’s.</a:t>
            </a:r>
          </a:p>
          <a:p>
            <a:pPr lvl="1"/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Obesity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Noteworthy obesity research began in the 1970’s</a:t>
            </a:r>
          </a:p>
          <a:p>
            <a:r>
              <a:rPr lang="en-US" dirty="0" smtClean="0"/>
              <a:t>First </a:t>
            </a:r>
            <a:r>
              <a:rPr lang="en-US" dirty="0" smtClean="0"/>
              <a:t>significant obesity spike occurred in the 1980’s</a:t>
            </a:r>
          </a:p>
          <a:p>
            <a:pPr lvl="1"/>
            <a:r>
              <a:rPr lang="en-US" dirty="0" smtClean="0"/>
              <a:t>Type </a:t>
            </a:r>
            <a:r>
              <a:rPr lang="en-US" dirty="0" smtClean="0"/>
              <a:t>2 Diabetes also arose in the 80’s</a:t>
            </a:r>
          </a:p>
          <a:p>
            <a:r>
              <a:rPr lang="en-US" dirty="0" smtClean="0"/>
              <a:t>The largest obesity increase occurred in the </a:t>
            </a:r>
            <a:r>
              <a:rPr lang="en-US" dirty="0" smtClean="0"/>
              <a:t>1990’s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Obesity rates are at their highest; 18.5% in children and 35% in adults.</a:t>
            </a:r>
          </a:p>
          <a:p>
            <a:r>
              <a:rPr lang="en-US" dirty="0" smtClean="0"/>
              <a:t>Research shows a recent trend in racial groups and working classes to obesity </a:t>
            </a:r>
            <a:r>
              <a:rPr lang="en-US" dirty="0" smtClean="0"/>
              <a:t>rates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Today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Obesity currently contributes to:</a:t>
            </a:r>
          </a:p>
          <a:p>
            <a:pPr lvl="1"/>
            <a:r>
              <a:rPr lang="en-US" dirty="0" smtClean="0"/>
              <a:t>High Blood Pressure</a:t>
            </a:r>
          </a:p>
          <a:p>
            <a:pPr lvl="1"/>
            <a:r>
              <a:rPr lang="en-US" dirty="0" smtClean="0"/>
              <a:t>Type 2 Diabetes</a:t>
            </a:r>
            <a:endParaRPr lang="en-US" dirty="0" smtClean="0"/>
          </a:p>
          <a:p>
            <a:pPr lvl="1"/>
            <a:r>
              <a:rPr lang="en-US" dirty="0" smtClean="0"/>
              <a:t>Heart Disease</a:t>
            </a:r>
          </a:p>
          <a:p>
            <a:pPr lvl="1"/>
            <a:r>
              <a:rPr lang="en-US" dirty="0" smtClean="0"/>
              <a:t>High Cholesterol</a:t>
            </a:r>
          </a:p>
          <a:p>
            <a:pPr lvl="1"/>
            <a:r>
              <a:rPr lang="en-US" dirty="0" smtClean="0"/>
              <a:t>Cancer</a:t>
            </a:r>
          </a:p>
          <a:p>
            <a:pPr lvl="1"/>
            <a:r>
              <a:rPr lang="en-US" dirty="0" smtClean="0"/>
              <a:t>Infertility</a:t>
            </a:r>
          </a:p>
          <a:p>
            <a:pPr lvl="1"/>
            <a:r>
              <a:rPr lang="en-US" dirty="0" smtClean="0"/>
              <a:t>Back Pain</a:t>
            </a:r>
          </a:p>
          <a:p>
            <a:pPr lvl="1"/>
            <a:r>
              <a:rPr lang="en-US" dirty="0" smtClean="0"/>
              <a:t>Skin Infections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 and Political Parties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Democrats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200" dirty="0" smtClean="0"/>
              <a:t>60% think that the government should play a significant role in reducing obesity</a:t>
            </a:r>
          </a:p>
          <a:p>
            <a:r>
              <a:rPr lang="en-US" sz="2200" dirty="0" smtClean="0"/>
              <a:t>75% support chain restaurants posting calorie counts</a:t>
            </a:r>
          </a:p>
          <a:p>
            <a:r>
              <a:rPr lang="en-US" sz="2200" dirty="0" smtClean="0"/>
              <a:t>63% support the banning of unhealthy food advertising to kids on TV </a:t>
            </a:r>
          </a:p>
          <a:p>
            <a:r>
              <a:rPr lang="en-US" sz="2200" dirty="0" smtClean="0"/>
              <a:t>45% support a tax on unhealthy food/soda</a:t>
            </a:r>
          </a:p>
          <a:p>
            <a:r>
              <a:rPr lang="en-US" sz="2200" dirty="0" smtClean="0"/>
              <a:t>41% support limits on restaurant soda sizes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Republicans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sz="2200" dirty="0" smtClean="0"/>
              <a:t>20% think that the government should play a significant role in reducing obesity</a:t>
            </a:r>
          </a:p>
          <a:p>
            <a:r>
              <a:rPr lang="en-US" sz="2200" dirty="0" smtClean="0"/>
              <a:t>59% support chain restaurants posting calorie counts</a:t>
            </a:r>
          </a:p>
          <a:p>
            <a:r>
              <a:rPr lang="en-US" sz="2200" dirty="0" smtClean="0"/>
              <a:t>47% support the banning of unhealthy food advertising to kids on TV</a:t>
            </a:r>
          </a:p>
          <a:p>
            <a:r>
              <a:rPr lang="en-US" sz="2200" dirty="0" smtClean="0"/>
              <a:t>24% support a tax on unhealthy food/soda</a:t>
            </a:r>
          </a:p>
          <a:p>
            <a:r>
              <a:rPr lang="en-US" sz="2200" dirty="0" smtClean="0"/>
              <a:t>19% support limits on restaurant soda sizes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1273</TotalTime>
  <Words>1036</Words>
  <Application>Microsoft Office PowerPoint</Application>
  <PresentationFormat>On-screen Show (4:3)</PresentationFormat>
  <Paragraphs>120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OBESITY AND POLITICS</vt:lpstr>
      <vt:lpstr>What do you already know about obesity?</vt:lpstr>
      <vt:lpstr>What do you already know about obesity?</vt:lpstr>
      <vt:lpstr>What do you already know about obesity?</vt:lpstr>
      <vt:lpstr>History of Obesity</vt:lpstr>
      <vt:lpstr>History of Obesity (cont’d)</vt:lpstr>
      <vt:lpstr>Obesity Today</vt:lpstr>
      <vt:lpstr>Obesity Today (cont’d)</vt:lpstr>
      <vt:lpstr>Obesity and Political Parties</vt:lpstr>
      <vt:lpstr>Obesity and Political Parties</vt:lpstr>
      <vt:lpstr>Obesity and Mass Media</vt:lpstr>
      <vt:lpstr>Obesity and Mass Media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OBESITY AND POLITICS</dc:title>
  <dc:creator>Nick_2</dc:creator>
  <cp:lastModifiedBy>Nick_2</cp:lastModifiedBy>
  <cp:revision>2</cp:revision>
  <dcterms:created xsi:type="dcterms:W3CDTF">2014-01-02T16:23:33Z</dcterms:created>
  <dcterms:modified xsi:type="dcterms:W3CDTF">2014-01-06T05:10:56Z</dcterms:modified>
</cp:coreProperties>
</file>